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1" r:id="rId3"/>
    <p:sldId id="263" r:id="rId4"/>
    <p:sldId id="262" r:id="rId5"/>
    <p:sldId id="264" r:id="rId6"/>
    <p:sldId id="265"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77" d="100"/>
          <a:sy n="77" d="100"/>
        </p:scale>
        <p:origin x="201" y="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CE5AE-D106-F8A7-0BCB-0DA0876A7F7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5CCE756-B162-4522-04B3-48F08C51B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6E70E2D-31BF-20EE-495A-D5A3D4B1A15C}"/>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307C9687-A3A9-4A95-90CA-40FFF5944D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087745-468C-5C34-6EA5-1FDADB6091C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353586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27B84-8FCD-DB70-9F97-ED0A0B67F2C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FBC7C99-75DD-9199-F53A-D2A59086960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24623CF-ADE7-05E4-1A14-814CDF044257}"/>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80CB6302-E23E-73A7-B6D5-F8C7959652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F8B644-6C7F-2721-AFD8-0D9B23C99F9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27037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E135890-3EF2-88F5-B098-ED8E2E63669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1CDF48F-D7B3-7BBF-0C14-55DF5012885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3974CE9-5ACC-FEDF-02BE-8378D87D02BF}"/>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0F10F1CC-1B03-5D90-2CC7-1D0AF091DB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6B218F-578C-7863-AD3E-EE52F2133B6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46888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B2DDE-2551-6174-29CB-4E538AA720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56412CF-0C15-5BB9-A04F-079A696E56F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D6789E8-E50B-3ED5-6190-2968E5284886}"/>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AFBD0079-9DA9-0FA4-218B-82FE41BCA4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A94E42-6DFE-8483-D9D9-4047185A2A3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250523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050AE1-8CA5-D711-6968-8595BB072FA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AAC5CA0-E707-4B53-45D2-15E15933D6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9EF481F-4B66-F88F-F1D7-FB5B9D3C3554}"/>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FAB67611-D9E8-4458-9050-18FE31EFD1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844124-7B86-0179-B234-88052D2CC9D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47659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B14FC-9C86-65BB-6CDE-1B0AF15A663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86BFF17-F55A-5683-3D81-F66626AE5FA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17CB543-7C24-B971-E046-E6EDFAF4906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2A8054A-22B0-5701-74B5-46DCF5A19C99}"/>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1818AC6C-C33C-FAEC-6AC5-462C1DD85B2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7EA1B2-45B0-5461-DCE7-026EC5CE0B3D}"/>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84329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8BD71E-7098-5B11-F346-86AC4296F39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5BA039D-6C78-FEA2-7372-A2E2FA12D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6C8EBAB-0656-A12B-6C41-7A96156FD6A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334F66A-A45B-289A-56D8-9E54285E22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2964682-E527-75B6-3873-512F948EC01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1DD0C26-EC0E-40D1-E0EE-637C93281A1E}"/>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8" name="Espace réservé du pied de page 7">
            <a:extLst>
              <a:ext uri="{FF2B5EF4-FFF2-40B4-BE49-F238E27FC236}">
                <a16:creationId xmlns:a16="http://schemas.microsoft.com/office/drawing/2014/main" id="{69124144-404C-DFFE-F638-6286C0DC5B1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78E1284-C64C-6707-D30B-2499C4DA9EA0}"/>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911473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EA3E2-70EC-201F-3A8C-51F4BA24BD4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76395C8-1142-E1D0-D2BD-A4CB72C65505}"/>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4" name="Espace réservé du pied de page 3">
            <a:extLst>
              <a:ext uri="{FF2B5EF4-FFF2-40B4-BE49-F238E27FC236}">
                <a16:creationId xmlns:a16="http://schemas.microsoft.com/office/drawing/2014/main" id="{FCA488DE-2591-D214-968A-05224EBC2A0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F91B5C7-CD42-BAEC-A381-9DCB8BF8911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61983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7452F6C-A091-962D-C14D-1873AB1AE6F2}"/>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3" name="Espace réservé du pied de page 2">
            <a:extLst>
              <a:ext uri="{FF2B5EF4-FFF2-40B4-BE49-F238E27FC236}">
                <a16:creationId xmlns:a16="http://schemas.microsoft.com/office/drawing/2014/main" id="{E7A856C0-6513-EF6A-7CF2-6A3F4F19A25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8E7244F-3F89-A70D-44BD-3A0D8B9C73E8}"/>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321737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CA3F4-1D9E-27EA-7EF4-D7D0F554B27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C2C3E6-E270-4004-65B8-028A2207D0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5EBD2AB-1744-0CCE-F571-34C9E43F9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B4CD3B5-26B8-2FFB-D68A-984751360F54}"/>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12625DF5-C131-E6C9-BA8D-4F119EA3BB9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70F3561-04CE-E3B6-5B8B-9459DE75638F}"/>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266850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D4006-A2BB-D1E4-A0C7-D82A151D81F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19E8BC3-7D9B-2FA5-8C65-AC4EA3440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9417F94-87C0-FAF8-0635-D3DDCCD42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CB6D213-129E-E189-1E95-0F2F6ED85ED1}"/>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77ABADEA-BD60-E20C-2352-4B1D0D42453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554EC5-B2D8-82B7-9AB9-810AF7316968}"/>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32936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064D5F3-21B4-7066-5F5C-394A0C8AC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787BD37-4D63-AEAD-A68C-85AEF39C6F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C807DF-762F-045D-86CC-4B65FB94A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288729FE-3139-EF87-3C8F-A45F280C9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2ED81DD-67ED-5341-EED6-AD482CF90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4ABE8F-7C48-46FB-A5BB-B75ECA288166}" type="slidenum">
              <a:rPr lang="fr-FR" smtClean="0"/>
              <a:t>‹N°›</a:t>
            </a:fld>
            <a:endParaRPr lang="fr-FR"/>
          </a:p>
        </p:txBody>
      </p:sp>
    </p:spTree>
    <p:extLst>
      <p:ext uri="{BB962C8B-B14F-4D97-AF65-F5344CB8AC3E}">
        <p14:creationId xmlns:p14="http://schemas.microsoft.com/office/powerpoint/2010/main" val="3177110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ur5_OK">
            <a:hlinkClick r:id="" action="ppaction://media"/>
            <a:extLst>
              <a:ext uri="{FF2B5EF4-FFF2-40B4-BE49-F238E27FC236}">
                <a16:creationId xmlns:a16="http://schemas.microsoft.com/office/drawing/2014/main" id="{FE595C11-F36E-8D44-3472-0DDB05F424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2" y="0"/>
            <a:ext cx="12201525" cy="6858000"/>
          </a:xfrm>
          <a:prstGeom prst="rect">
            <a:avLst/>
          </a:prstGeom>
        </p:spPr>
      </p:pic>
    </p:spTree>
    <p:extLst>
      <p:ext uri="{BB962C8B-B14F-4D97-AF65-F5344CB8AC3E}">
        <p14:creationId xmlns:p14="http://schemas.microsoft.com/office/powerpoint/2010/main" val="126084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87166" y="39729"/>
            <a:ext cx="12017667" cy="7216847"/>
          </a:xfrm>
          <a:prstGeom prst="rect">
            <a:avLst/>
          </a:prstGeom>
          <a:noFill/>
          <a:ln>
            <a:noFill/>
          </a:ln>
        </p:spPr>
        <p:txBody>
          <a:bodyPr wrap="square" rtlCol="0">
            <a:spAutoFit/>
          </a:bodyPr>
          <a:lstStyle/>
          <a:p>
            <a:pPr>
              <a:lnSpc>
                <a:spcPct val="107000"/>
              </a:lnSpc>
              <a:spcAft>
                <a:spcPts val="800"/>
              </a:spcAft>
            </a:pPr>
            <a:r>
              <a:rPr lang="fr-FR" sz="2600" b="1" u="sng" dirty="0">
                <a:solidFill>
                  <a:schemeClr val="bg1"/>
                </a:solidFill>
                <a:latin typeface="Century Gothic" panose="020B0502020202020204" pitchFamily="34" charset="0"/>
                <a:ea typeface="Calibri" panose="020F0502020204030204" pitchFamily="34" charset="0"/>
                <a:cs typeface="Arial" panose="020B0604020202020204" pitchFamily="34" charset="0"/>
              </a:rPr>
              <a:t>JOUR 5</a:t>
            </a:r>
            <a:r>
              <a:rPr lang="fr-FR" sz="2600" b="1" dirty="0">
                <a:solidFill>
                  <a:schemeClr val="bg1"/>
                </a:solidFill>
                <a:latin typeface="Century Gothic" panose="020B0502020202020204" pitchFamily="34" charset="0"/>
                <a:ea typeface="Calibri" panose="020F0502020204030204" pitchFamily="34" charset="0"/>
                <a:cs typeface="Arial" panose="020B0604020202020204" pitchFamily="34" charset="0"/>
              </a:rPr>
              <a:t> : </a:t>
            </a:r>
            <a:r>
              <a:rPr lang="fr-FR" sz="2600" b="1" u="sng" dirty="0">
                <a:solidFill>
                  <a:schemeClr val="bg1"/>
                </a:solidFill>
                <a:latin typeface="Century Gothic" panose="020B0502020202020204" pitchFamily="34" charset="0"/>
                <a:ea typeface="Calibri" panose="020F0502020204030204" pitchFamily="34" charset="0"/>
                <a:cs typeface="Arial" panose="020B0604020202020204" pitchFamily="34" charset="0"/>
              </a:rPr>
              <a:t>PERSECUTE</a:t>
            </a:r>
            <a:endPar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48260" indent="-6350" algn="just">
              <a:lnSpc>
                <a:spcPct val="107000"/>
              </a:lnSpc>
            </a:pPr>
            <a:r>
              <a:rPr lang="fr-FR" sz="2600" dirty="0">
                <a:solidFill>
                  <a:schemeClr val="bg1"/>
                </a:solidFill>
                <a:effectLst/>
                <a:latin typeface="Century Gothic" panose="020B0502020202020204" pitchFamily="34" charset="0"/>
                <a:ea typeface="Calibri" panose="020F0502020204030204" pitchFamily="34" charset="0"/>
              </a:rPr>
              <a:t>Martin évêque n’était guère aimé par les autres évêques. En effet, il n’avait modifié en rien son train de vie. Il portait des vêtements rustiques et grossiers ; Il avait un aspect pitoyable dû aux mortifications et aux privations excessives qu’il s’infligeait. Et quand ailleurs l’autorité de l’évêque est limitée à l’enceinte de la cité, avec Martin elle sort des murs et pénètre profondément à l’intérieur des terres.</a:t>
            </a:r>
          </a:p>
          <a:p>
            <a:pPr marR="48260" indent="-635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 cette époque les campagnes sont païennes. Martin les parcourt faisant détruire temples et idoles. Il prêche avec efficacité les paysans, forçant le respect par l’exemple et le refus de la violence. Il prêche par la parole et par sa force, il sait parler aux petits et il utilise à merveille la psychologie par sa connaissance des réalités quotidiennes et l'utilisation de paraboles simples que le petit peuple comprend, tel que le Christ le faisait : ainsi il dit d’une brebis tondue « qu’elle accomplit le précepte de l’évangile basé sur le partage ».</a:t>
            </a:r>
          </a:p>
          <a:p>
            <a:pPr>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382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7811690"/>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Méditation</a:t>
            </a:r>
          </a:p>
          <a:p>
            <a:pPr fontAlgn="base">
              <a:lnSpc>
                <a:spcPct val="107000"/>
              </a:lnSpc>
            </a:pPr>
            <a:r>
              <a:rPr lang="fr-FR" sz="2600" dirty="0">
                <a:solidFill>
                  <a:schemeClr val="bg1"/>
                </a:solidFill>
                <a:effectLst/>
                <a:latin typeface="Century Gothic" panose="020B0502020202020204" pitchFamily="34" charset="0"/>
                <a:ea typeface="Calibri" panose="020F0502020204030204" pitchFamily="34" charset="0"/>
              </a:rPr>
              <a:t>« Est nécessaire une œuvre constante de discernement pour comprendre ce qui est vraiment du Seigneur. Donc si une pensée, si un désir te porte sur le chemin de l’humilité, de l’abaissement, du service aux autres, il est de Jésus ; mais s’il te porte sur le chemin de la suffisance, de la vanité, de l’orgueil ou sur le chemin d’une pensée abstraite, il n’est pas de Jésus. …</a:t>
            </a:r>
          </a:p>
          <a:p>
            <a:pPr fontAlgn="base">
              <a:lnSpc>
                <a:spcPct val="107000"/>
              </a:lnSpc>
            </a:pPr>
            <a:r>
              <a:rPr lang="fr-FR" sz="2600" dirty="0">
                <a:solidFill>
                  <a:schemeClr val="bg1"/>
                </a:solidFill>
                <a:effectLst/>
                <a:latin typeface="Century Gothic" panose="020B0502020202020204" pitchFamily="34" charset="0"/>
                <a:ea typeface="Calibri" panose="020F0502020204030204" pitchFamily="34" charset="0"/>
              </a:rPr>
              <a:t>Premièrement : que se passe-t-il dans mon cœur ? Qu’est-ce que je pense ? Qu’est-ce que je ressens ? Est-ce que je prête attention ou je laisse passer, et tout va et vient ? Je sais ce que je veux ? Je mets à l’épreuve ce que je veux, ce que je désire ? Ou je prends tout ? Ne prêtez pas attention à tous les esprits ; mettez à l’épreuve les esprits ». Très souvent, notre cœur est comme une route, où tout le monde passe. Mais c’est précisément pour cela qu’il faut « mettre à l’épreuve » et nous demander « si nous choisissons toujours les choses qui viennent de Dieu ».  </a:t>
            </a:r>
          </a:p>
          <a:p>
            <a:pPr fontAlgn="base">
              <a:lnSpc>
                <a:spcPct val="107000"/>
              </a:lnSpc>
              <a:spcAft>
                <a:spcPts val="500"/>
              </a:spcAft>
            </a:pPr>
            <a:r>
              <a:rPr lang="fr-FR" sz="26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François, 7 janvier 2014</a:t>
            </a:r>
            <a:endParaRPr lang="fr-FR"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R="48260" indent="-635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 </a:t>
            </a:r>
          </a:p>
          <a:p>
            <a:pPr fontAlgn="base">
              <a:lnSpc>
                <a:spcPct val="107000"/>
              </a:lnSpc>
              <a:spcAft>
                <a:spcPts val="500"/>
              </a:spcAft>
            </a:pPr>
            <a:r>
              <a:rPr lang="fr-FR" sz="2600" dirty="0">
                <a:solidFill>
                  <a:schemeClr val="bg1"/>
                </a:solidFill>
                <a:effectLst/>
                <a:latin typeface="Century Gothic" panose="020B0502020202020204" pitchFamily="34" charset="0"/>
                <a:ea typeface="Calibri" panose="020F0502020204030204" pitchFamily="34" charset="0"/>
              </a:rPr>
              <a:t> </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29128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639446"/>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Prière</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Seigneur, envoie-nous l’Esprit de Jésus ressuscité que tu as donné à profusion à l’Evêque Saint Martin. Qu’il nous éclaire dans nos choix et inspire nos décisions.</a:t>
            </a:r>
          </a:p>
          <a:p>
            <a:pPr fontAlgn="base">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Par l’intercession de Saint Martin qui vécut docile à l’Esprit-Saint, nous te prions guide nos vies. Comme pour Saint martin, que Ton Esprit de puissance et de feu nous aide à surmonter les épreuves et difficultés qui se posent à nous.</a:t>
            </a:r>
          </a:p>
          <a:p>
            <a:pPr marR="48260" indent="-6350" algn="just">
              <a:lnSpc>
                <a:spcPct val="107000"/>
              </a:lnSpc>
              <a:spcAft>
                <a:spcPts val="800"/>
              </a:spcAft>
            </a:pPr>
            <a:r>
              <a:rPr lang="fr-FR" sz="1800" dirty="0">
                <a:solidFill>
                  <a:srgbClr val="FF0000"/>
                </a:solidFill>
                <a:effectLst/>
                <a:latin typeface="Century Gothic" panose="020B0502020202020204" pitchFamily="34" charset="0"/>
                <a:ea typeface="Calibri" panose="020F0502020204030204" pitchFamily="34" charset="0"/>
              </a:rPr>
              <a:t> </a:t>
            </a:r>
            <a:endParaRPr lang="fr-FR" sz="1800" dirty="0">
              <a:solidFill>
                <a:srgbClr val="000000"/>
              </a:solidFill>
              <a:effectLst/>
              <a:latin typeface="Calibri" panose="020F0502020204030204" pitchFamily="34" charset="0"/>
              <a:ea typeface="Calibri" panose="020F0502020204030204" pitchFamily="34" charset="0"/>
            </a:endParaRPr>
          </a:p>
          <a:p>
            <a:pPr marR="35560">
              <a:lnSpc>
                <a:spcPct val="107000"/>
              </a:lnSpc>
              <a:spcAft>
                <a:spcPts val="800"/>
              </a:spcAft>
            </a:pPr>
            <a:b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b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Intensions</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(Intention de la neuvaine ou Témoignage Pèlerinage Tours 2022)</a:t>
            </a: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1395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566028"/>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Chapelet</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1 x Notre père</a:t>
            </a:r>
          </a:p>
          <a:p>
            <a:pPr marR="35560">
              <a:lnSpc>
                <a:spcPct val="107000"/>
              </a:lnSpc>
            </a:pPr>
            <a:r>
              <a:rPr lang="fr-FR" sz="2600" dirty="0">
                <a:solidFill>
                  <a:schemeClr val="bg1"/>
                </a:solidFill>
                <a:latin typeface="Century Gothic" panose="020B0502020202020204" pitchFamily="34" charset="0"/>
                <a:ea typeface="Calibri" panose="020F0502020204030204" pitchFamily="34" charset="0"/>
                <a:cs typeface="Arial" panose="020B0604020202020204" pitchFamily="34" charset="0"/>
              </a:rPr>
              <a:t>1 dizaine de chapelet</a:t>
            </a: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Gloire au père …</a:t>
            </a:r>
          </a:p>
          <a:p>
            <a:pPr marR="35560">
              <a:lnSpc>
                <a:spcPct val="107000"/>
              </a:lnSpc>
            </a:pPr>
            <a:endParaRPr lang="fr-FR" sz="2600"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Ô, mon bon et doux Jésus, pardonnez-nous nos péchés, préservez-nous du feu de l'enfer et conduisez au ciel toutes les âmes, spécialement celles qui ont le plus besoin de votre miséricorde. </a:t>
            </a: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Que par la miséricorde de Dieu, les âmes des fidèles trépassés reposent en paix.</a:t>
            </a: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Amen.</a:t>
            </a:r>
          </a:p>
          <a:p>
            <a:pPr marR="35560">
              <a:lnSpc>
                <a:spcPct val="107000"/>
              </a:lnSpc>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3389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8000780"/>
          </a:xfrm>
          <a:prstGeom prst="rect">
            <a:avLst/>
          </a:prstGeom>
          <a:noFill/>
          <a:ln>
            <a:noFill/>
          </a:ln>
        </p:spPr>
        <p:txBody>
          <a:bodyPr wrap="square" rtlCol="0">
            <a:spAutoFit/>
          </a:bodyPr>
          <a:lstStyle/>
          <a:p>
            <a:pPr marR="36195">
              <a:lnSpc>
                <a:spcPct val="107000"/>
              </a:lnSpc>
              <a:spcAft>
                <a:spcPts val="600"/>
              </a:spcAft>
            </a:pPr>
            <a:r>
              <a:rPr lang="fr-FR" sz="2600" b="1" u="sng" dirty="0">
                <a:solidFill>
                  <a:schemeClr val="bg1"/>
                </a:solidFill>
                <a:effectLst/>
                <a:latin typeface="Century Gothic" panose="020B0502020202020204" pitchFamily="34" charset="0"/>
                <a:ea typeface="Calibri" panose="020F0502020204030204" pitchFamily="34" charset="0"/>
              </a:rPr>
              <a:t>Prions</a:t>
            </a:r>
            <a:endParaRPr lang="fr-FR" sz="2600" b="1" dirty="0">
              <a:solidFill>
                <a:schemeClr val="bg1"/>
              </a:solidFill>
              <a:effectLst/>
              <a:latin typeface="Century Gothic" panose="020B0502020202020204" pitchFamily="34" charset="0"/>
              <a:ea typeface="Calibri" panose="020F0502020204030204" pitchFamily="34" charset="0"/>
            </a:endParaRPr>
          </a:p>
          <a:p>
            <a:pPr marR="35560">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Bienheureux Martin, nous venons à toi. Soldat de Dieu, Apôtre du Christ, Témoin de son Évangile et Pasteur de son Église, nous te prions.</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Tu étais présent à Dieu dans le grand silence des nuits solitaires, donne-nous de lui rester fidèles dans la foi et la prière. Catéchumène, tu donnas au mendiant la moitié de ton manteau, aide-nous à partager avec nos frères.</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À travers champs et bois, tu as défié le démon et détruit ses idoles, prends-nous en ta garde et protège-nous du mal.</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Au soir de ta vie, tu n’as point refusé le poids des jours et des travaux, fais que nous soyons dociles à la volonté du Père.</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Au Ciel de gloire, tu jouis de ton repos dans la maison de Dieu, mets en nos cœurs le désir de te rejoindre et de connaître près de toi la joie de l’éternité bienheureuse ».</a:t>
            </a:r>
          </a:p>
          <a:p>
            <a:pPr marR="35560">
              <a:lnSpc>
                <a:spcPct val="107000"/>
              </a:lnSpc>
              <a:spcAft>
                <a:spcPts val="800"/>
              </a:spcAft>
            </a:pPr>
            <a:r>
              <a:rPr lang="fr-FR" sz="1800" dirty="0">
                <a:solidFill>
                  <a:srgbClr val="FF0000"/>
                </a:solidFill>
                <a:effectLst/>
                <a:latin typeface="Century Gothic" panose="020B0502020202020204" pitchFamily="34" charset="0"/>
                <a:ea typeface="Calibri" panose="020F0502020204030204" pitchFamily="34" charset="0"/>
              </a:rPr>
              <a:t> </a:t>
            </a:r>
            <a:endParaRPr lang="fr-FR" sz="1800" dirty="0">
              <a:solidFill>
                <a:srgbClr val="000000"/>
              </a:solidFill>
              <a:effectLst/>
              <a:latin typeface="Calibri" panose="020F0502020204030204" pitchFamily="34" charset="0"/>
              <a:ea typeface="Calibri" panose="020F050202020403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647375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707</Words>
  <Application>Microsoft Office PowerPoint</Application>
  <PresentationFormat>Grand écran</PresentationFormat>
  <Paragraphs>32</Paragraphs>
  <Slides>6</Slides>
  <Notes>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vt:i4>
      </vt:variant>
    </vt:vector>
  </HeadingPairs>
  <TitlesOfParts>
    <vt:vector size="12" baseType="lpstr">
      <vt:lpstr>Arial</vt:lpstr>
      <vt:lpstr>Calibri</vt:lpstr>
      <vt:lpstr>Calibri Light</vt:lpstr>
      <vt:lpstr>Century Gothic</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Utilistateur Admin Install</dc:creator>
  <cp:lastModifiedBy>Utilistateur Admin Install</cp:lastModifiedBy>
  <cp:revision>10</cp:revision>
  <dcterms:created xsi:type="dcterms:W3CDTF">2022-11-01T17:39:22Z</dcterms:created>
  <dcterms:modified xsi:type="dcterms:W3CDTF">2022-11-03T07:55:46Z</dcterms:modified>
</cp:coreProperties>
</file>